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79" r:id="rId2"/>
    <p:sldId id="284" r:id="rId3"/>
    <p:sldId id="374" r:id="rId4"/>
    <p:sldId id="405" r:id="rId5"/>
    <p:sldId id="280" r:id="rId6"/>
    <p:sldId id="375" r:id="rId7"/>
    <p:sldId id="381" r:id="rId8"/>
    <p:sldId id="412" r:id="rId9"/>
    <p:sldId id="413" r:id="rId10"/>
    <p:sldId id="411" r:id="rId11"/>
    <p:sldId id="376" r:id="rId12"/>
    <p:sldId id="398" r:id="rId13"/>
    <p:sldId id="386" r:id="rId14"/>
    <p:sldId id="414" r:id="rId15"/>
    <p:sldId id="388" r:id="rId16"/>
    <p:sldId id="396" r:id="rId17"/>
    <p:sldId id="407" r:id="rId18"/>
    <p:sldId id="399" r:id="rId19"/>
    <p:sldId id="402" r:id="rId20"/>
    <p:sldId id="397" r:id="rId21"/>
    <p:sldId id="401" r:id="rId22"/>
    <p:sldId id="403" r:id="rId23"/>
    <p:sldId id="400" r:id="rId24"/>
    <p:sldId id="404" r:id="rId25"/>
    <p:sldId id="377" r:id="rId26"/>
    <p:sldId id="379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helvetica" panose="020B0604020202020204" pitchFamily="3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bold r:id="rId35"/>
    </p:embeddedFont>
    <p:embeddedFont>
      <p:font typeface="나눔바른고딕" panose="020B0603020101020101" pitchFamily="50" charset="-127"/>
      <p:regular r:id="rId36"/>
      <p:bold r:id="rId37"/>
    </p:embeddedFont>
    <p:embeddedFont>
      <p:font typeface="나눔바른고딕 Light" panose="020B0603020101020101" pitchFamily="50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37B3"/>
    <a:srgbClr val="CFC8EE"/>
    <a:srgbClr val="D60812"/>
    <a:srgbClr val="E60911"/>
    <a:srgbClr val="8A78D6"/>
    <a:srgbClr val="E60000"/>
    <a:srgbClr val="FA0000"/>
    <a:srgbClr val="67686A"/>
    <a:srgbClr val="F2EFE8"/>
    <a:srgbClr val="393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84975" autoAdjust="0"/>
  </p:normalViewPr>
  <p:slideViewPr>
    <p:cSldViewPr snapToGrid="0">
      <p:cViewPr varScale="1">
        <p:scale>
          <a:sx n="74" d="100"/>
          <a:sy n="74" d="100"/>
        </p:scale>
        <p:origin x="90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F033C-06FF-46EA-BA07-A96907FFD1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DE1C2-8E2A-43EF-A34D-2F236EF35C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톡톡튀는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대의 취향을 책임져줄 전시회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큐레이팅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아트메이트를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소개하겠습니다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서비스 발표를 맡은 유진이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77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여러분들의 예술동반자들을 소개하겠습니다 </a:t>
            </a:r>
            <a:endParaRPr lang="en-US" altLang="ko-KR" dirty="0" smtClean="0"/>
          </a:p>
          <a:p>
            <a:r>
              <a:rPr lang="ko-KR" altLang="en-US" dirty="0" smtClean="0"/>
              <a:t>팀장 </a:t>
            </a:r>
            <a:r>
              <a:rPr lang="ko-KR" altLang="en-US" dirty="0" err="1" smtClean="0"/>
              <a:t>정다운</a:t>
            </a:r>
            <a:r>
              <a:rPr lang="ko-KR" altLang="en-US" baseline="0" dirty="0" err="1" smtClean="0"/>
              <a:t>과</a:t>
            </a:r>
            <a:r>
              <a:rPr lang="ko-KR" altLang="en-US" baseline="0" dirty="0" smtClean="0"/>
              <a:t> 팀원들 김지형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유진이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정현우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정혜지로</a:t>
            </a:r>
            <a:r>
              <a:rPr lang="ko-KR" altLang="en-US" baseline="0" dirty="0" smtClean="0"/>
              <a:t> 구성되어있습니다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저희와 </a:t>
            </a:r>
            <a:r>
              <a:rPr lang="ko-KR" altLang="en-US" baseline="0" dirty="0" err="1" smtClean="0"/>
              <a:t>아트메이트로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떠날준비</a:t>
            </a:r>
            <a:r>
              <a:rPr lang="ko-KR" altLang="en-US" baseline="0" dirty="0" smtClean="0"/>
              <a:t> 되셨나요</a:t>
            </a:r>
            <a:r>
              <a:rPr lang="en-US" altLang="ko-KR" baseline="0" dirty="0" smtClean="0"/>
              <a:t>? </a:t>
            </a:r>
            <a:r>
              <a:rPr lang="ko-KR" altLang="en-US" baseline="0" dirty="0" err="1" smtClean="0"/>
              <a:t>ㅎㅎ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출발ㄹㄹ</a:t>
            </a:r>
            <a:r>
              <a:rPr lang="en-US" altLang="ko-KR" baseline="0" dirty="0" smtClean="0"/>
              <a:t>~!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629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1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 서비스 회원가입은 메일인증으로 통해서 이루어지지만 간편한 </a:t>
            </a:r>
            <a:r>
              <a:rPr lang="en-US" altLang="ko-KR" baseline="0" dirty="0" smtClean="0"/>
              <a:t>SNS </a:t>
            </a:r>
            <a:r>
              <a:rPr lang="ko-KR" altLang="en-US" baseline="0" dirty="0" smtClean="0"/>
              <a:t>로그인 서비스를 이용하실 수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4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이용</a:t>
            </a:r>
            <a:r>
              <a:rPr lang="ko-KR" altLang="en-US" sz="1200" baseline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취향을 분석하기 위해 전시회 태그를</a:t>
            </a:r>
            <a:r>
              <a:rPr lang="en-US" altLang="ko-KR" sz="1200" baseline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제공합니다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여러분들의 마음에 드는 작품이 있으면 체크해주세요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716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2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아트메이트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코로나로 답답한 여러분들을</a:t>
            </a:r>
            <a:r>
              <a:rPr lang="ko-KR" altLang="en-US" baseline="0" dirty="0" smtClean="0"/>
              <a:t> 위해 온라인 전시회를 우선적으로 추천해드립니다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또한 체크한 취향을 기반으로 </a:t>
            </a:r>
            <a:r>
              <a:rPr lang="ko-KR" altLang="en-US" baseline="0" dirty="0" err="1" smtClean="0"/>
              <a:t>태그마다</a:t>
            </a:r>
            <a:r>
              <a:rPr lang="ko-KR" altLang="en-US" baseline="0" dirty="0" smtClean="0"/>
              <a:t> 추천서비스를 제공합니다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8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전시회에 다녀간 사용자들이 후기를 남긴 </a:t>
            </a:r>
            <a:r>
              <a:rPr lang="ko-KR" altLang="en-US" dirty="0" err="1" smtClean="0"/>
              <a:t>인기피드와</a:t>
            </a:r>
            <a:endParaRPr lang="en-US" altLang="ko-KR" dirty="0" smtClean="0"/>
          </a:p>
          <a:p>
            <a:r>
              <a:rPr lang="ko-KR" altLang="en-US" dirty="0" smtClean="0"/>
              <a:t>나의 </a:t>
            </a:r>
            <a:r>
              <a:rPr lang="ko-KR" altLang="en-US" dirty="0" err="1" smtClean="0"/>
              <a:t>현재위치로</a:t>
            </a:r>
            <a:r>
              <a:rPr lang="ko-KR" altLang="en-US" dirty="0" smtClean="0"/>
              <a:t> 주변 전시회 리스트 및 </a:t>
            </a:r>
            <a:r>
              <a:rPr lang="ko-KR" altLang="en-US" dirty="0" err="1" smtClean="0"/>
              <a:t>위치제공</a:t>
            </a:r>
            <a:r>
              <a:rPr lang="ko-KR" altLang="en-US" dirty="0" smtClean="0"/>
              <a:t> 서비스를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58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65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전시회 페이지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전시회를 전체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베스트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온라인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지역별 카테고리별로 리스트를 제공합니다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클릭 시 상세정보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전시회를 다녀간 </a:t>
            </a:r>
            <a:r>
              <a:rPr lang="ko-KR" altLang="en-US" baseline="0" dirty="0" err="1" smtClean="0"/>
              <a:t>피드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게시물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지도정보를</a:t>
            </a:r>
            <a:r>
              <a:rPr lang="ko-KR" altLang="en-US" baseline="0" dirty="0" smtClean="0"/>
              <a:t> 제공합니다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온라인 전시회는 </a:t>
            </a:r>
            <a:r>
              <a:rPr lang="en-US" altLang="ko-KR" baseline="0" dirty="0" smtClean="0"/>
              <a:t>VR</a:t>
            </a:r>
            <a:r>
              <a:rPr lang="ko-KR" altLang="en-US" baseline="0" dirty="0" smtClean="0"/>
              <a:t>을 감상할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80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가고싶은</a:t>
            </a:r>
            <a:r>
              <a:rPr lang="ko-KR" altLang="en-US" dirty="0" smtClean="0"/>
              <a:t> 전시회가 생겼다면 스크랩하여 나만의 스크랩북도 제작할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1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서비스에 대한 기획의도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간단한 소개 및 세</a:t>
            </a:r>
            <a:r>
              <a:rPr lang="ko-KR" altLang="en-US" baseline="0" dirty="0" smtClean="0"/>
              <a:t>부 기능을 설명 드린 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시연을 보여드리겠습니다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319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뉴스피드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직접 다녀온 사용자의 리뷰를 바탕으로 신뢰할 수 있는 후기 정보를 제공합니다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북마크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댓글</a:t>
            </a:r>
            <a:r>
              <a:rPr lang="en-US" altLang="ko-KR" dirty="0" smtClean="0"/>
              <a:t>, SNS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공유 기능을 통해 다양한 사용자와 소통할 수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3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내가 다녀온 전시회 후기를 작성하여 내 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관리할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6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696969"/>
                </a:solidFill>
                <a:latin typeface="helvetica" panose="020B0604020202020204" pitchFamily="34" charset="0"/>
              </a:rPr>
              <a:t>현재 코로나로 인해서 많은 전시회들이 </a:t>
            </a:r>
            <a:r>
              <a:rPr lang="ko-KR" altLang="en-US" dirty="0" err="1" smtClean="0">
                <a:solidFill>
                  <a:srgbClr val="696969"/>
                </a:solidFill>
                <a:latin typeface="helvetica" panose="020B0604020202020204" pitchFamily="34" charset="0"/>
              </a:rPr>
              <a:t>페쇄가</a:t>
            </a:r>
            <a:r>
              <a:rPr lang="ko-KR" altLang="en-US" dirty="0" smtClean="0">
                <a:solidFill>
                  <a:srgbClr val="696969"/>
                </a:solidFill>
                <a:latin typeface="helvetica" panose="020B0604020202020204" pitchFamily="34" charset="0"/>
              </a:rPr>
              <a:t> 된 상태입니다</a:t>
            </a:r>
            <a:r>
              <a:rPr lang="en-US" altLang="ko-KR" dirty="0" smtClean="0">
                <a:solidFill>
                  <a:srgbClr val="696969"/>
                </a:solidFill>
                <a:latin typeface="helvetica" panose="020B0604020202020204" pitchFamily="34" charset="0"/>
              </a:rPr>
              <a:t>.</a:t>
            </a:r>
          </a:p>
          <a:p>
            <a:r>
              <a:rPr lang="ko-KR" altLang="en-US" dirty="0" smtClean="0">
                <a:solidFill>
                  <a:srgbClr val="696969"/>
                </a:solidFill>
                <a:latin typeface="helvetica" panose="020B0604020202020204" pitchFamily="34" charset="0"/>
              </a:rPr>
              <a:t>하지만 사람들의 전시회를 가고자 하는 욕구를 채워주기 위해 가상공간 서비스를 기획하였습니다</a:t>
            </a:r>
            <a:r>
              <a:rPr lang="en-US" altLang="ko-KR" dirty="0" smtClean="0">
                <a:solidFill>
                  <a:srgbClr val="696969"/>
                </a:solidFill>
                <a:latin typeface="helvetica" panose="020B0604020202020204" pitchFamily="34" charset="0"/>
              </a:rPr>
              <a:t>. </a:t>
            </a:r>
          </a:p>
          <a:p>
            <a:r>
              <a:rPr lang="ko-KR" altLang="en-US" dirty="0" smtClean="0"/>
              <a:t>내가 작성한 </a:t>
            </a:r>
            <a:r>
              <a:rPr lang="ko-KR" altLang="en-US" dirty="0" err="1" smtClean="0"/>
              <a:t>피드를</a:t>
            </a:r>
            <a:r>
              <a:rPr lang="ko-KR" altLang="en-US" dirty="0" smtClean="0"/>
              <a:t> 나만의 가상공간에 전시하고 </a:t>
            </a:r>
            <a:endParaRPr lang="en-US" altLang="ko-KR" dirty="0" smtClean="0"/>
          </a:p>
          <a:p>
            <a:r>
              <a:rPr lang="ko-KR" altLang="en-US" dirty="0" smtClean="0"/>
              <a:t>테마를 </a:t>
            </a:r>
            <a:r>
              <a:rPr lang="ko-KR" altLang="en-US" dirty="0" err="1" smtClean="0"/>
              <a:t>커스터마이징하며</a:t>
            </a:r>
            <a:r>
              <a:rPr lang="ko-KR" altLang="en-US" dirty="0" smtClean="0"/>
              <a:t> 나만의 전시회 방을 제작할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다른 유저의 전시회 방도 방문하며 집에서도 생생하게 전시회에 온 기분을 느껴보세요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54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편의를 위해 </a:t>
            </a:r>
            <a:r>
              <a:rPr lang="ko-KR" altLang="en-US" dirty="0" err="1" smtClean="0"/>
              <a:t>인기태그</a:t>
            </a:r>
            <a:r>
              <a:rPr lang="ko-KR" altLang="en-US" dirty="0" smtClean="0"/>
              <a:t> 및</a:t>
            </a:r>
            <a:r>
              <a:rPr lang="ko-KR" altLang="en-US" baseline="0" dirty="0" smtClean="0"/>
              <a:t> 검색 기능을 통해 사용자가 원하는 전시회를 찾을 수 있도록 도와줍니다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24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추천 전시회 및 내 </a:t>
            </a:r>
            <a:r>
              <a:rPr lang="ko-KR" altLang="en-US" dirty="0" err="1" smtClean="0"/>
              <a:t>팔로워들의</a:t>
            </a:r>
            <a:r>
              <a:rPr lang="ko-KR" altLang="en-US" dirty="0" smtClean="0"/>
              <a:t> 활동내역을 실시간 알림으로 받을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89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서비스 소개였습니다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시연을 보여드리겠습니다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10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40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여러분은 사진에 관심이 있으신가요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대 </a:t>
            </a:r>
            <a:r>
              <a:rPr lang="en-US" altLang="ko-KR" dirty="0" smtClean="0"/>
              <a:t>!</a:t>
            </a:r>
            <a:r>
              <a:rPr lang="ko-KR" altLang="en-US" dirty="0" smtClean="0"/>
              <a:t>그리고 예술적 소양을 갖춘 </a:t>
            </a:r>
            <a:r>
              <a:rPr lang="ko-KR" altLang="en-US" dirty="0" err="1" smtClean="0"/>
              <a:t>싸피인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!</a:t>
            </a:r>
            <a:r>
              <a:rPr lang="ko-KR" altLang="en-US" dirty="0" smtClean="0"/>
              <a:t> </a:t>
            </a:r>
            <a:r>
              <a:rPr lang="en-US" altLang="ko-KR" dirty="0" smtClean="0"/>
              <a:t>^^</a:t>
            </a:r>
          </a:p>
          <a:p>
            <a:r>
              <a:rPr lang="ko-KR" altLang="en-US" dirty="0" smtClean="0"/>
              <a:t>여러분들이라면 관심이 많을 것이라고 생각하는데요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617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대를 대상으로 문화생활에 대해 조사한 결과 약 </a:t>
            </a:r>
            <a:r>
              <a:rPr lang="en-US" altLang="ko-KR" dirty="0" smtClean="0"/>
              <a:t>60</a:t>
            </a:r>
            <a:r>
              <a:rPr lang="ko-KR" altLang="en-US" dirty="0" smtClean="0"/>
              <a:t>퍼센트 정도가 문화생활에 참여하기 위해 노력한다고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게다가 연봉의 약 </a:t>
            </a:r>
            <a:r>
              <a:rPr lang="en-US" altLang="ko-KR" dirty="0" smtClean="0"/>
              <a:t>755</a:t>
            </a:r>
            <a:r>
              <a:rPr lang="ko-KR" altLang="en-US" dirty="0" smtClean="0"/>
              <a:t>만원까지 포기할 수 있다는 놀라운 조사결과까지 </a:t>
            </a:r>
            <a:r>
              <a:rPr lang="ko-KR" altLang="en-US" dirty="0" err="1" smtClean="0"/>
              <a:t>얻게되었는데요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50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문화생활 중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대가 친숙하게 느끼는 것은 전시회 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또한 나의 취향에 맞게 전시 공간을 감상하고 </a:t>
            </a:r>
            <a:endParaRPr lang="en-US" altLang="ko-KR" dirty="0" smtClean="0"/>
          </a:p>
          <a:p>
            <a:r>
              <a:rPr lang="ko-KR" altLang="en-US" dirty="0" smtClean="0"/>
              <a:t>감상 후기는 </a:t>
            </a:r>
            <a:r>
              <a:rPr lang="en-US" altLang="ko-KR" dirty="0" smtClean="0"/>
              <a:t>SNS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인증사진으로 대신하는 것이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대들의 전시회 </a:t>
            </a:r>
            <a:r>
              <a:rPr lang="ko-KR" altLang="en-US" baseline="0" dirty="0" err="1" smtClean="0"/>
              <a:t>관람법입니다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이를 토대로 저희는 전</a:t>
            </a:r>
            <a:r>
              <a:rPr lang="ko-KR" altLang="en-US" baseline="0" dirty="0" smtClean="0"/>
              <a:t>시회에 관심이 많은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대를 대상으로 정하고 서비스를 개발하였습니다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07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55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전시회에 관심이 많은 </a:t>
            </a:r>
            <a:r>
              <a:rPr lang="en-US" altLang="ko-KR" dirty="0" smtClean="0"/>
              <a:t>20</a:t>
            </a:r>
            <a:r>
              <a:rPr lang="ko-KR" altLang="en-US" dirty="0" err="1" smtClean="0"/>
              <a:t>대에게는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정도의 고민이 보였습니다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취향에 맞는 전시회를 </a:t>
            </a:r>
            <a:r>
              <a:rPr lang="ko-KR" altLang="en-US" dirty="0" err="1" smtClean="0"/>
              <a:t>알고싶어하고</a:t>
            </a:r>
            <a:r>
              <a:rPr lang="ko-KR" altLang="en-US" dirty="0" smtClean="0"/>
              <a:t> 미술적 관심사가 비슷한 사람들과 소통하고 싶어하였습니다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ko-KR" altLang="en-US" baseline="0" dirty="0" smtClean="0"/>
              <a:t> 코로나로 인해 답답해하고 있는 고민도 보였습니다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이를 해결하기 위해 </a:t>
            </a:r>
            <a:r>
              <a:rPr lang="ko-KR" altLang="en-US" baseline="0" dirty="0" err="1" smtClean="0"/>
              <a:t>취향분석</a:t>
            </a:r>
            <a:r>
              <a:rPr lang="ko-KR" altLang="en-US" baseline="0" dirty="0" smtClean="0"/>
              <a:t> 서비스와 </a:t>
            </a:r>
            <a:r>
              <a:rPr lang="en-US" altLang="ko-KR" baseline="0" dirty="0" smtClean="0"/>
              <a:t>SNS </a:t>
            </a:r>
            <a:r>
              <a:rPr lang="ko-KR" altLang="en-US" baseline="0" dirty="0" err="1" smtClean="0"/>
              <a:t>공유서비스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그리고 온라인 전시회와 </a:t>
            </a:r>
            <a:r>
              <a:rPr lang="en-US" altLang="ko-KR" baseline="0" dirty="0" smtClean="0"/>
              <a:t>3d </a:t>
            </a:r>
            <a:r>
              <a:rPr lang="ko-KR" altLang="en-US" baseline="0" dirty="0" err="1" smtClean="0"/>
              <a:t>피드기능을</a:t>
            </a:r>
            <a:r>
              <a:rPr lang="ko-KR" altLang="en-US" baseline="0" dirty="0" smtClean="0"/>
              <a:t> 핵심 기능으로 개발하였습니다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3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latinLnBrk="1">
              <a:buAutoNum type="arabicPeriod"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아트메이트는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당신의 취향을 분석하여 전시회를 추천해드립니다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코로나로 인해 오프라인 전시회가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줄어든만큼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아트메이트는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온라인 전시회를 우선적으로 추천해 주고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 latinLnBrk="1">
              <a:buAutoNum type="arabicPeriod"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직접 다녀온 전시회 후기들을 만나보며 사용자와 소통할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여러분의 마음에 드는 전시회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있다면 여러분만의 스크랩북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담아보세요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내가 작성한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커스터마이징하여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공유하고 생동감 넘치는 전시회 서비스를 만나보세요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79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SNS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인증을 통한 전시회 커뮤니티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!! 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취향 기반 맞춤형 전시회 정보 추천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여러분들의 </a:t>
            </a:r>
            <a:r>
              <a:rPr lang="ko-KR" altLang="en-US" dirty="0" err="1" smtClean="0"/>
              <a:t>예술동반자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아트메이트와</a:t>
            </a:r>
            <a:r>
              <a:rPr lang="ko-KR" altLang="en-US" dirty="0" smtClean="0"/>
              <a:t> 함께 해보아요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DE1C2-8E2A-43EF-A34D-2F236EF35C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4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28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1" y="2389412"/>
            <a:ext cx="4187371" cy="1783443"/>
          </a:xfrm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96572" y="471526"/>
            <a:ext cx="3006425" cy="914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0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7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8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0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12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57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50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3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0CD41-73ED-44B5-96DA-26087D48D16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688A2-0D3E-4B16-BD6C-AB02248096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1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13" Type="http://schemas.openxmlformats.org/officeDocument/2006/relationships/oleObject" Target="../embeddings/oleObject8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0.wmf"/><Relationship Id="rId4" Type="http://schemas.openxmlformats.org/officeDocument/2006/relationships/image" Target="../media/image23.png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42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3.png"/><Relationship Id="rId7" Type="http://schemas.openxmlformats.org/officeDocument/2006/relationships/image" Target="../media/image4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microsoft.com/office/2007/relationships/hdphoto" Target="../media/hdphoto2.wdp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49.gif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gif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5023556"/>
          </a:xfrm>
          <a:prstGeom prst="rect">
            <a:avLst/>
          </a:prstGeom>
          <a:solidFill>
            <a:srgbClr val="4F37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3395" y="6164909"/>
            <a:ext cx="3219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 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다우니네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MEMBER 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정다운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김지형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유진이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정현우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정혜지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43523" y="914632"/>
            <a:ext cx="5704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15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웹디자인</a:t>
            </a:r>
            <a:r>
              <a:rPr lang="en-US" altLang="ko-KR" sz="40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SUBPJT Ⅲ</a:t>
            </a:r>
          </a:p>
          <a:p>
            <a:pPr algn="ctr"/>
            <a:r>
              <a:rPr lang="ko-KR" altLang="en-US" sz="2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spc="-15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2000" b="1" spc="-15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52" y="81025"/>
            <a:ext cx="8232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  <a:alpha val="4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8" name="직사각형 7"/>
          <p:cNvSpPr/>
          <p:nvPr/>
        </p:nvSpPr>
        <p:spPr>
          <a:xfrm>
            <a:off x="34990" y="1308945"/>
            <a:ext cx="12192000" cy="4925347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88000"/>
                </a:schemeClr>
              </a:gs>
              <a:gs pos="100000">
                <a:schemeClr val="bg1">
                  <a:lumMod val="75000"/>
                  <a:alpha val="4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14" name="직사각형 13"/>
          <p:cNvSpPr/>
          <p:nvPr/>
        </p:nvSpPr>
        <p:spPr>
          <a:xfrm>
            <a:off x="447927" y="2305675"/>
            <a:ext cx="1555373" cy="2246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r="6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40" b="1" dirty="0">
                <a:solidFill>
                  <a:schemeClr val="bg1">
                    <a:lumMod val="6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ko-KR" altLang="en-US" sz="1440" b="1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배경원화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-574777" y="705297"/>
            <a:ext cx="13178159" cy="6587840"/>
            <a:chOff x="-581078" y="506624"/>
            <a:chExt cx="13178159" cy="6587840"/>
          </a:xfrm>
        </p:grpSpPr>
        <p:grpSp>
          <p:nvGrpSpPr>
            <p:cNvPr id="18" name="그룹 17"/>
            <p:cNvGrpSpPr/>
            <p:nvPr/>
          </p:nvGrpSpPr>
          <p:grpSpPr>
            <a:xfrm>
              <a:off x="-581078" y="506624"/>
              <a:ext cx="13178159" cy="6587840"/>
              <a:chOff x="1087326" y="1084143"/>
              <a:chExt cx="10981800" cy="5489867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326" y="1084143"/>
                <a:ext cx="2952328" cy="5489867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1858" y="1084143"/>
                <a:ext cx="2952328" cy="5489867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6798" y="1084143"/>
                <a:ext cx="2952328" cy="5489867"/>
              </a:xfrm>
              <a:prstGeom prst="rect">
                <a:avLst/>
              </a:prstGeom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448" y="506624"/>
              <a:ext cx="3542793" cy="658784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3886" y="506624"/>
              <a:ext cx="3542793" cy="6587840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5259767" y="2305675"/>
            <a:ext cx="1555373" cy="2246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r="6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40" b="1" dirty="0">
                <a:solidFill>
                  <a:schemeClr val="bg1">
                    <a:lumMod val="6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ko-KR" altLang="en-US" sz="1440" b="1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컬러아트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853847" y="2305675"/>
            <a:ext cx="1555373" cy="2246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r="6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40" b="1" dirty="0">
                <a:solidFill>
                  <a:schemeClr val="bg1">
                    <a:lumMod val="6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</a:p>
          <a:p>
            <a:pPr algn="ctr"/>
            <a:r>
              <a:rPr lang="ko-KR" altLang="en-US" sz="1440" b="1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캐릭터원화</a:t>
            </a:r>
            <a:endParaRPr lang="ko-KR" altLang="en-US" sz="3840" b="1" dirty="0">
              <a:solidFill>
                <a:schemeClr val="bg1">
                  <a:lumMod val="65000"/>
                </a:schemeClr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453310" y="406132"/>
            <a:ext cx="1190620" cy="183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역할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flipV="1">
            <a:off x="516813" y="712826"/>
            <a:ext cx="103929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65687" y="2305675"/>
            <a:ext cx="1555373" cy="2246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r="6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40" b="1" dirty="0">
                <a:solidFill>
                  <a:schemeClr val="bg1">
                    <a:lumMod val="6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ko-KR" altLang="en-US" sz="1440" b="1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컬러아트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071606" y="2305675"/>
            <a:ext cx="1555373" cy="22466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r="6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40" b="1" dirty="0">
                <a:solidFill>
                  <a:schemeClr val="bg1">
                    <a:lumMod val="6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ko-KR" altLang="en-US" sz="1440" b="1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 Extrabold" panose="020B0906030804020204" pitchFamily="34" charset="0"/>
              </a:rPr>
              <a:t>컬러아트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023321"/>
              </p:ext>
            </p:extLst>
          </p:nvPr>
        </p:nvGraphicFramePr>
        <p:xfrm>
          <a:off x="10012680" y="2288735"/>
          <a:ext cx="1614299" cy="2266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0" name="Image" r:id="rId5" imgW="1802880" imgH="2565000" progId="Photoshop.Image.22">
                  <p:embed/>
                </p:oleObj>
              </mc:Choice>
              <mc:Fallback>
                <p:oleObj name="Image" r:id="rId5" imgW="1802880" imgH="256500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12680" y="2288735"/>
                        <a:ext cx="1614299" cy="2266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00266"/>
              </p:ext>
            </p:extLst>
          </p:nvPr>
        </p:nvGraphicFramePr>
        <p:xfrm>
          <a:off x="5249819" y="2300310"/>
          <a:ext cx="1579328" cy="225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1" name="Image" r:id="rId7" imgW="1802880" imgH="2565000" progId="Photoshop.Image.22">
                  <p:embed/>
                </p:oleObj>
              </mc:Choice>
              <mc:Fallback>
                <p:oleObj name="Image" r:id="rId7" imgW="1802880" imgH="256500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9819" y="2300310"/>
                        <a:ext cx="1579328" cy="2253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2897"/>
              </p:ext>
            </p:extLst>
          </p:nvPr>
        </p:nvGraphicFramePr>
        <p:xfrm>
          <a:off x="2850205" y="2300310"/>
          <a:ext cx="1587971" cy="225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2" name="Image" r:id="rId9" imgW="1802880" imgH="2565000" progId="Photoshop.Image.22">
                  <p:embed/>
                </p:oleObj>
              </mc:Choice>
              <mc:Fallback>
                <p:oleObj name="Image" r:id="rId9" imgW="1802880" imgH="256500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50205" y="2300310"/>
                        <a:ext cx="1587971" cy="2252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91575" y="4668260"/>
            <a:ext cx="752355" cy="308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sx="106000" sy="106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26300" y="466498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정다운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33839" y="4672065"/>
            <a:ext cx="752355" cy="308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sx="106000" sy="106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268564" y="466879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김지형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631564" y="4668260"/>
            <a:ext cx="752355" cy="308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sx="106000" sy="106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5666289" y="466498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유진이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036124" y="4669845"/>
            <a:ext cx="752355" cy="308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sx="106000" sy="106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070849" y="466657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정현우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489077" y="4679146"/>
            <a:ext cx="752355" cy="308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38100" dir="5400000" sx="106000" sy="106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523802" y="467587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정혜지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2971" y="5085422"/>
            <a:ext cx="1334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UI/UX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76309" y="5146977"/>
            <a:ext cx="1875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프론트엔드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테크리더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깃마스터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74076" y="5155973"/>
            <a:ext cx="1726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프론트엔드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UI/UX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QA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46408" y="5160109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프론트엔드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094119" y="5155973"/>
            <a:ext cx="1510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테크리더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269771"/>
              </p:ext>
            </p:extLst>
          </p:nvPr>
        </p:nvGraphicFramePr>
        <p:xfrm>
          <a:off x="441939" y="2300311"/>
          <a:ext cx="1574170" cy="2266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3" name="Image" r:id="rId11" imgW="1752120" imgH="2514240" progId="Photoshop.Image.22">
                  <p:embed/>
                </p:oleObj>
              </mc:Choice>
              <mc:Fallback>
                <p:oleObj name="Image" r:id="rId11" imgW="1752120" imgH="251424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1939" y="2300311"/>
                        <a:ext cx="1574170" cy="2266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973832"/>
              </p:ext>
            </p:extLst>
          </p:nvPr>
        </p:nvGraphicFramePr>
        <p:xfrm>
          <a:off x="7649050" y="2297304"/>
          <a:ext cx="1572010" cy="2266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4" name="Image" r:id="rId13" imgW="1726920" imgH="2488680" progId="Photoshop.Image.22">
                  <p:embed/>
                </p:oleObj>
              </mc:Choice>
              <mc:Fallback>
                <p:oleObj name="Image" r:id="rId13" imgW="1726920" imgH="248868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49050" y="2297304"/>
                        <a:ext cx="1572010" cy="22665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30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7668"/>
            <a:ext cx="12192000" cy="812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75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3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225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세부 기능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5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613488" y="3355361"/>
            <a:ext cx="134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E3DF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</a:t>
            </a:r>
            <a:endParaRPr lang="ko-KR" altLang="en-US" sz="3200" b="1" dirty="0">
              <a:solidFill>
                <a:srgbClr val="E3DF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28449" y="3356473"/>
            <a:ext cx="1511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E3DF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endParaRPr lang="ko-KR" altLang="en-US" sz="3200" b="1" dirty="0">
              <a:solidFill>
                <a:srgbClr val="E3DF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2445427" y="1704623"/>
            <a:ext cx="3413508" cy="3413508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27" name="Text Placeholder 9"/>
          <p:cNvSpPr txBox="1">
            <a:spLocks/>
          </p:cNvSpPr>
          <p:nvPr/>
        </p:nvSpPr>
        <p:spPr>
          <a:xfrm>
            <a:off x="405082" y="426224"/>
            <a:ext cx="1468874" cy="259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 flipV="1">
            <a:off x="512829" y="694026"/>
            <a:ext cx="1270816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973456" y="919945"/>
            <a:ext cx="2459310" cy="4870832"/>
            <a:chOff x="1075483" y="868367"/>
            <a:chExt cx="2867810" cy="567989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840" y="1066153"/>
              <a:ext cx="2501096" cy="5284322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8ABEFF0A-5C82-488D-A2FB-3A07AC683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483" y="868367"/>
              <a:ext cx="2867810" cy="5679893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29" name="TextBox 28"/>
          <p:cNvSpPr txBox="1"/>
          <p:nvPr/>
        </p:nvSpPr>
        <p:spPr>
          <a:xfrm>
            <a:off x="7573909" y="2164781"/>
            <a:ext cx="3065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</a:t>
            </a:r>
            <a:r>
              <a:rPr lang="en-US" altLang="ko-KR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ko-KR" altLang="en-US" sz="32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73909" y="2883992"/>
            <a:ext cx="3616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필요 없이 구글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카카오톡으로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로그인 후 서비스를 이용할 수 있어요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61" y="1862330"/>
            <a:ext cx="1963029" cy="131404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789" y="4074572"/>
            <a:ext cx="1786231" cy="158155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801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20765" y="2373407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E3DF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22604" y="3757449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E3DF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회화</a:t>
            </a:r>
            <a:endParaRPr lang="ko-KR" altLang="en-US" sz="3200" b="1" dirty="0">
              <a:solidFill>
                <a:srgbClr val="E3DF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 Placeholder 9"/>
          <p:cNvSpPr txBox="1">
            <a:spLocks/>
          </p:cNvSpPr>
          <p:nvPr/>
        </p:nvSpPr>
        <p:spPr>
          <a:xfrm>
            <a:off x="405082" y="426224"/>
            <a:ext cx="1728518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취향선택</a:t>
            </a:r>
            <a:r>
              <a:rPr lang="ko-KR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1540" y="705878"/>
            <a:ext cx="1632060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871177" y="2451429"/>
            <a:ext cx="37481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당신의</a:t>
            </a:r>
            <a:endParaRPr lang="en-US" altLang="ko-KR" sz="3200" b="1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취향을 선택해보세요</a:t>
            </a:r>
            <a:r>
              <a:rPr lang="en-US" altLang="ko-KR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2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46888" y="2664976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E3DF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비디오</a:t>
            </a:r>
            <a:endParaRPr lang="ko-KR" altLang="en-US" sz="3200" b="1" dirty="0">
              <a:solidFill>
                <a:srgbClr val="E3DF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02123" y="4834210"/>
            <a:ext cx="128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E3DF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드로잉</a:t>
            </a:r>
            <a:endParaRPr lang="ko-KR" altLang="en-US" sz="3200" b="1" dirty="0">
              <a:solidFill>
                <a:srgbClr val="E3DF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17527" y="371940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E3DFF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조각</a:t>
            </a:r>
            <a:endParaRPr lang="ko-KR" altLang="en-US" sz="3200" b="1" dirty="0">
              <a:solidFill>
                <a:srgbClr val="E3DFF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17" y="1703145"/>
            <a:ext cx="1552209" cy="347501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6871177" y="3746160"/>
            <a:ext cx="3158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 시 전시회 태그를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제공합니다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당신의 마음에 쏙 드는 작품을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관심있는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태그를 정해보세요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316274" y="1543302"/>
            <a:ext cx="2224470" cy="4405716"/>
            <a:chOff x="7616252" y="1085710"/>
            <a:chExt cx="2867810" cy="567989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3545" y="1312699"/>
              <a:ext cx="2473222" cy="5452904"/>
            </a:xfrm>
            <a:prstGeom prst="rect">
              <a:avLst/>
            </a:prstGeom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8ABEFF0A-5C82-488D-A2FB-3A07AC683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6252" y="1085710"/>
              <a:ext cx="2867810" cy="5679892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6867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1556431" y="-1022774"/>
            <a:ext cx="8669866" cy="8669866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036171" y="1499929"/>
            <a:ext cx="18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 Placeholder 9"/>
          <p:cNvSpPr txBox="1">
            <a:spLocks/>
          </p:cNvSpPr>
          <p:nvPr/>
        </p:nvSpPr>
        <p:spPr>
          <a:xfrm>
            <a:off x="405082" y="426224"/>
            <a:ext cx="1446296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endParaRPr 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1540" y="705878"/>
            <a:ext cx="1248238" cy="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07" y="977803"/>
            <a:ext cx="2454322" cy="5224890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529" y="734595"/>
            <a:ext cx="2883671" cy="5711307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28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7 0.00764 L -0.29739 0.0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0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8958313" y="1645452"/>
            <a:ext cx="1875778" cy="1272728"/>
          </a:xfrm>
          <a:prstGeom prst="rect">
            <a:avLst/>
          </a:prstGeom>
          <a:blipFill dpi="0" rotWithShape="1">
            <a:blip r:embed="rId3">
              <a:alphaModFix amt="48000"/>
            </a:blip>
            <a:srcRect/>
            <a:stretch>
              <a:fillRect/>
            </a:stretch>
          </a:blipFill>
          <a:ln>
            <a:noFill/>
          </a:ln>
          <a:effectLst>
            <a:outerShdw blurRad="762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0939312" y="1627739"/>
            <a:ext cx="1875778" cy="1272728"/>
          </a:xfrm>
          <a:prstGeom prst="rect">
            <a:avLst/>
          </a:prstGeom>
          <a:blipFill dpi="0" rotWithShape="1">
            <a:blip r:embed="rId4">
              <a:alphaModFix amt="13000"/>
            </a:blip>
            <a:srcRect/>
            <a:stretch>
              <a:fillRect/>
            </a:stretch>
          </a:blipFill>
          <a:ln>
            <a:noFill/>
          </a:ln>
          <a:effectLst>
            <a:outerShdw blurRad="76200" dist="12700" dir="6600000" algn="ctr" rotWithShape="0">
              <a:srgbClr val="000000">
                <a:alpha val="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-2091769" y="-982134"/>
            <a:ext cx="8669866" cy="8669866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599" y="881270"/>
            <a:ext cx="2441196" cy="531517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77314" y="1645452"/>
            <a:ext cx="1875778" cy="1272728"/>
          </a:xfrm>
          <a:prstGeom prst="rect">
            <a:avLst/>
          </a:prstGeom>
          <a:blipFill dpi="0" rotWithShape="1">
            <a:blip r:embed="rId6">
              <a:alphaModFix amt="8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87" y="682908"/>
            <a:ext cx="2883671" cy="5711307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3036171" y="1499929"/>
            <a:ext cx="18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363023" y="4810191"/>
            <a:ext cx="544989" cy="751280"/>
          </a:xfrm>
          <a:prstGeom prst="roundRect">
            <a:avLst/>
          </a:prstGeom>
          <a:blipFill dpi="0" rotWithShape="1">
            <a:blip r:embed="rId8">
              <a:alphaModFix amt="61000"/>
            </a:blip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  <a:effectLst>
            <a:outerShdw blurRad="76200" dist="25400" dir="306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090759" y="4810191"/>
            <a:ext cx="544989" cy="751280"/>
          </a:xfrm>
          <a:prstGeom prst="roundRect">
            <a:avLst/>
          </a:prstGeom>
          <a:blipFill dpi="0" rotWithShape="1">
            <a:blip r:embed="rId9">
              <a:alphaModFix amt="31000"/>
            </a:blip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  <a:effectLst>
            <a:outerShdw blurRad="76200" dist="25400" dir="306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19001" y="1655612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전시회</a:t>
            </a:r>
            <a:endParaRPr lang="ko-KR" altLang="en-US" sz="24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9001" y="4055623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전시회</a:t>
            </a:r>
            <a:endParaRPr lang="ko-KR" altLang="en-US" sz="24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44806" y="2099771"/>
            <a:ext cx="2714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오직 온라인에서만 진행중인</a:t>
            </a:r>
            <a:endParaRPr lang="en-US" altLang="ko-KR" sz="1600" dirty="0" smtClean="0">
              <a:solidFill>
                <a:srgbClr val="C9BEF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리스트를 모아두었어요</a:t>
            </a:r>
            <a:r>
              <a:rPr lang="en-US" altLang="ko-KR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0" name="Text Placeholder 9"/>
          <p:cNvSpPr txBox="1">
            <a:spLocks/>
          </p:cNvSpPr>
          <p:nvPr/>
        </p:nvSpPr>
        <p:spPr>
          <a:xfrm>
            <a:off x="405082" y="426224"/>
            <a:ext cx="1446296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endParaRPr 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1540" y="705878"/>
            <a:ext cx="1248238" cy="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1540" y="1406840"/>
            <a:ext cx="3159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전시회</a:t>
            </a:r>
            <a:endParaRPr lang="en-US" altLang="ko-KR" sz="3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44806" y="4814142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취향을 분석한</a:t>
            </a:r>
            <a:endParaRPr lang="en-US" altLang="ko-KR" sz="1600" dirty="0" smtClean="0">
              <a:solidFill>
                <a:srgbClr val="C9BEF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맞춤형 전시회 리스트를 볼 수 있어요</a:t>
            </a:r>
            <a:r>
              <a:rPr lang="en-US" altLang="ko-KR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1540" y="4121211"/>
            <a:ext cx="2885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전시회</a:t>
            </a:r>
            <a:endParaRPr lang="en-US" altLang="ko-KR" sz="3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2" grpId="0"/>
      <p:bldP spid="53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-2091769" y="-982134"/>
            <a:ext cx="8669866" cy="8669866"/>
          </a:xfrm>
          <a:prstGeom prst="ellipse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036171" y="1499929"/>
            <a:ext cx="18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9001" y="1655612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전시회</a:t>
            </a:r>
            <a:endParaRPr lang="ko-KR" altLang="en-US" sz="24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9001" y="4055623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전시회</a:t>
            </a:r>
            <a:endParaRPr lang="ko-KR" altLang="en-US" sz="24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44806" y="2099771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가장 뜨고있는 </a:t>
            </a:r>
            <a:r>
              <a:rPr lang="ko-KR" altLang="en-US" sz="1600" dirty="0" err="1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피드들을</a:t>
            </a:r>
            <a:endParaRPr lang="en-US" altLang="ko-KR" sz="1600" dirty="0">
              <a:solidFill>
                <a:srgbClr val="C9BEF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인기있는 순서대로 볼 수 있어요</a:t>
            </a:r>
            <a:r>
              <a:rPr lang="en-US" altLang="ko-KR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55" name="Text Placeholder 9"/>
          <p:cNvSpPr txBox="1">
            <a:spLocks/>
          </p:cNvSpPr>
          <p:nvPr/>
        </p:nvSpPr>
        <p:spPr>
          <a:xfrm>
            <a:off x="405082" y="426224"/>
            <a:ext cx="1446296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endParaRPr 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1540" y="705878"/>
            <a:ext cx="1248238" cy="57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1540" y="1406840"/>
            <a:ext cx="2520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en-US" altLang="ko-KR" sz="3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44806" y="4814142"/>
            <a:ext cx="329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나의 주변에 진행중인 전시회를</a:t>
            </a:r>
            <a:endParaRPr lang="en-US" altLang="ko-KR" sz="1600" dirty="0">
              <a:solidFill>
                <a:srgbClr val="C9BEF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찾고</a:t>
            </a:r>
            <a:r>
              <a:rPr lang="en-US" altLang="ko-KR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지도에서 위치를 확인 해보세요</a:t>
            </a:r>
            <a:r>
              <a:rPr lang="en-US" altLang="ko-KR" sz="1600" dirty="0" smtClean="0">
                <a:solidFill>
                  <a:srgbClr val="C9BEF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01540" y="4121211"/>
            <a:ext cx="3251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en-US" altLang="ko-KR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지역 전시회</a:t>
            </a:r>
            <a:endParaRPr lang="en-US" altLang="ko-KR" sz="32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799" y="913251"/>
            <a:ext cx="2519253" cy="5139855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251" y="680087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3036171" y="1499929"/>
            <a:ext cx="18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3995009" y="1169270"/>
            <a:ext cx="730809" cy="0"/>
          </a:xfrm>
          <a:prstGeom prst="line">
            <a:avLst/>
          </a:prstGeom>
          <a:ln>
            <a:solidFill>
              <a:srgbClr val="4F37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15330" y="1030770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</a:t>
            </a:r>
            <a:r>
              <a:rPr lang="ko-KR" altLang="en-US" sz="1200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고정메뉴바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47460" y="1499929"/>
            <a:ext cx="184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7078115" y="1268161"/>
            <a:ext cx="791308" cy="8792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26856" y="1129661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뉴스피드</a:t>
            </a: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이동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7167859" y="4549428"/>
            <a:ext cx="791308" cy="8792"/>
          </a:xfrm>
          <a:prstGeom prst="straightConnector1">
            <a:avLst/>
          </a:prstGeom>
          <a:ln>
            <a:solidFill>
              <a:srgbClr val="4F37B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035" y="2625161"/>
            <a:ext cx="1256730" cy="27221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182" y="2625161"/>
            <a:ext cx="1236904" cy="272212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8" name="TextBox 47"/>
          <p:cNvSpPr txBox="1"/>
          <p:nvPr/>
        </p:nvSpPr>
        <p:spPr>
          <a:xfrm>
            <a:off x="8149561" y="2253658"/>
            <a:ext cx="2773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전시회 지도</a:t>
            </a:r>
            <a:r>
              <a:rPr lang="en-US" altLang="ko-KR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위치 전시회 리스트</a:t>
            </a:r>
            <a:endParaRPr lang="ko-KR" altLang="en-US" sz="120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5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37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2725003" y="126619"/>
            <a:ext cx="6543175" cy="6543175"/>
          </a:xfrm>
          <a:prstGeom prst="ellipse">
            <a:avLst/>
          </a:prstGeom>
          <a:solidFill>
            <a:schemeClr val="bg1"/>
          </a:solidFill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94122" y="7305919"/>
            <a:ext cx="2743200" cy="365125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68" name="Text Placeholder 9"/>
          <p:cNvSpPr txBox="1">
            <a:spLocks/>
          </p:cNvSpPr>
          <p:nvPr/>
        </p:nvSpPr>
        <p:spPr>
          <a:xfrm>
            <a:off x="405082" y="426224"/>
            <a:ext cx="1243096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어라운드</a:t>
            </a:r>
            <a:endParaRPr 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2829" y="705878"/>
            <a:ext cx="106761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25003" y="126619"/>
            <a:ext cx="6543175" cy="6543175"/>
          </a:xfrm>
          <a:prstGeom prst="ellipse">
            <a:avLst/>
          </a:prstGeom>
          <a:blipFill dpi="0" rotWithShape="1">
            <a:blip r:embed="rId3">
              <a:alphaModFix amt="47000"/>
            </a:blip>
            <a:srcRect/>
            <a:stretch>
              <a:fillRect/>
            </a:stretch>
          </a:blipFill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463" y="941211"/>
            <a:ext cx="2430253" cy="515213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62" y="672011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8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31" y="556169"/>
            <a:ext cx="1558982" cy="73061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834" y="4853825"/>
            <a:ext cx="5137479" cy="111889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8" y="2383254"/>
            <a:ext cx="5137479" cy="1118899"/>
          </a:xfrm>
          <a:prstGeom prst="rect">
            <a:avLst/>
          </a:prstGeom>
        </p:spPr>
      </p:pic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94122" y="7305919"/>
            <a:ext cx="2743200" cy="365125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68" name="Text Placeholder 9"/>
          <p:cNvSpPr txBox="1">
            <a:spLocks/>
          </p:cNvSpPr>
          <p:nvPr/>
        </p:nvSpPr>
        <p:spPr>
          <a:xfrm>
            <a:off x="405082" y="414934"/>
            <a:ext cx="1886562" cy="296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페이지</a:t>
            </a:r>
            <a:endParaRPr 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2828" y="705878"/>
            <a:ext cx="167721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9378095" y="3724892"/>
            <a:ext cx="2517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</a:t>
            </a:r>
            <a:r>
              <a:rPr lang="en-US" altLang="ko-KR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</a:t>
            </a:r>
            <a:r>
              <a:rPr lang="en-US" altLang="ko-KR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</a:t>
            </a:r>
            <a:endParaRPr lang="en-US" altLang="ko-KR" sz="1600" dirty="0" smtClean="0">
              <a:solidFill>
                <a:srgbClr val="B2B2B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정보를 확인하세요</a:t>
            </a:r>
            <a:r>
              <a:rPr lang="en-US" altLang="ko-KR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29" y="771203"/>
            <a:ext cx="2399966" cy="5267893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08" y="527897"/>
            <a:ext cx="2844908" cy="563453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7766" y="887832"/>
            <a:ext cx="1789244" cy="3932350"/>
          </a:xfrm>
          <a:prstGeom prst="rect">
            <a:avLst/>
          </a:prstGeom>
          <a:effectLst>
            <a:outerShdw blurRad="533400" dist="38100" dir="5400000" algn="t" rotWithShape="0">
              <a:prstClr val="black">
                <a:alpha val="36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0006" y="915126"/>
            <a:ext cx="1797760" cy="3892671"/>
          </a:xfrm>
          <a:prstGeom prst="rect">
            <a:avLst/>
          </a:prstGeom>
          <a:effectLst>
            <a:outerShdw blurRad="533400" dist="38100" dir="5400000" algn="t" rotWithShape="0">
              <a:prstClr val="black">
                <a:alpha val="5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84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50" y="3720817"/>
            <a:ext cx="4566527" cy="963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8" y="1863939"/>
            <a:ext cx="4566527" cy="963517"/>
          </a:xfrm>
          <a:prstGeom prst="rect">
            <a:avLst/>
          </a:prstGeom>
        </p:spPr>
      </p:pic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94122" y="7305919"/>
            <a:ext cx="2743200" cy="365125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68" name="Text Placeholder 9"/>
          <p:cNvSpPr txBox="1">
            <a:spLocks/>
          </p:cNvSpPr>
          <p:nvPr/>
        </p:nvSpPr>
        <p:spPr>
          <a:xfrm>
            <a:off x="405082" y="426224"/>
            <a:ext cx="1480162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스크랩북</a:t>
            </a:r>
            <a:endParaRPr lang="en-US" sz="1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2828" y="705878"/>
            <a:ext cx="129339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797777"/>
            <a:ext cx="12192000" cy="2060223"/>
          </a:xfrm>
          <a:prstGeom prst="rect">
            <a:avLst/>
          </a:prstGeom>
          <a:solidFill>
            <a:srgbClr val="F2E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955941" y="2074720"/>
            <a:ext cx="3999932" cy="677108"/>
            <a:chOff x="7583334" y="1580066"/>
            <a:chExt cx="3999932" cy="677108"/>
          </a:xfrm>
        </p:grpSpPr>
        <p:sp>
          <p:nvSpPr>
            <p:cNvPr id="12" name="TextBox 11"/>
            <p:cNvSpPr txBox="1"/>
            <p:nvPr/>
          </p:nvSpPr>
          <p:spPr>
            <a:xfrm>
              <a:off x="7583334" y="1580066"/>
              <a:ext cx="3797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B2B2B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간직하고 싶은 전시회를 한눈에 보고싶나요</a:t>
              </a:r>
              <a:r>
                <a:rPr lang="en-US" altLang="ko-KR" sz="1600" dirty="0" smtClean="0">
                  <a:solidFill>
                    <a:srgbClr val="B2B2B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br>
                <a:rPr lang="en-US" altLang="ko-KR" sz="1600" dirty="0" smtClean="0">
                  <a:solidFill>
                    <a:srgbClr val="B2B2B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endParaRPr lang="en-US" altLang="ko-KR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52519" y="1918620"/>
              <a:ext cx="3430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B2B2B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나만의 스크랩북을 만들어 관리해보세요</a:t>
              </a:r>
              <a:endParaRPr lang="en-US" altLang="ko-KR" sz="1600" dirty="0" smtClean="0">
                <a:solidFill>
                  <a:srgbClr val="B2B2B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82" y="751597"/>
            <a:ext cx="2407631" cy="528471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92" y="577774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40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2219589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2307634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3143061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3212818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소개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4060581"/>
            <a:ext cx="384977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4121194"/>
            <a:ext cx="4267200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기능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568280" y="5054229"/>
            <a:ext cx="384976" cy="459603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1067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078224" y="5123986"/>
            <a:ext cx="4267201" cy="320088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33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ko-KR" altLang="en-US" sz="20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en-US" sz="2000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682972" y="979920"/>
            <a:ext cx="731544" cy="330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ko-KR" altLang="en-US" sz="1600" b="1" dirty="0" smtClean="0">
                <a:solidFill>
                  <a:schemeClr val="accent3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sz="1600" b="1" dirty="0">
              <a:solidFill>
                <a:schemeClr val="accent3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417808" y="1288375"/>
            <a:ext cx="1261872" cy="609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4078224" y="3602664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78224" y="4501896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078224" y="5495544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078224" y="2694360"/>
            <a:ext cx="4267200" cy="0"/>
          </a:xfrm>
          <a:prstGeom prst="line">
            <a:avLst/>
          </a:prstGeom>
          <a:ln>
            <a:solidFill>
              <a:srgbClr val="817F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657" y="736"/>
            <a:ext cx="1849967" cy="400617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657" y="3131347"/>
            <a:ext cx="1882933" cy="3090607"/>
          </a:xfrm>
          <a:prstGeom prst="rect">
            <a:avLst/>
          </a:prstGeom>
        </p:spPr>
      </p:pic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94122" y="7305919"/>
            <a:ext cx="2743200" cy="365125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68" name="Text Placeholder 9"/>
          <p:cNvSpPr txBox="1">
            <a:spLocks/>
          </p:cNvSpPr>
          <p:nvPr/>
        </p:nvSpPr>
        <p:spPr>
          <a:xfrm>
            <a:off x="405082" y="426224"/>
            <a:ext cx="1243096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 </a:t>
            </a:r>
            <a:r>
              <a:rPr lang="ko-KR" altLang="en-US" sz="1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2829" y="705878"/>
            <a:ext cx="1067616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10" y="731022"/>
            <a:ext cx="2177060" cy="4311816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054" y="2802770"/>
            <a:ext cx="1506085" cy="3313387"/>
          </a:xfrm>
          <a:prstGeom prst="rect">
            <a:avLst/>
          </a:prstGeom>
          <a:effectLst>
            <a:outerShdw blurRad="444500" dist="50800" dir="5400000" sx="99000" sy="99000" algn="ctr" rotWithShape="0">
              <a:srgbClr val="000000">
                <a:alpha val="34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332" y="3409244"/>
            <a:ext cx="1592714" cy="3448756"/>
          </a:xfrm>
          <a:prstGeom prst="rect">
            <a:avLst/>
          </a:prstGeom>
          <a:effectLst>
            <a:outerShdw blurRad="444500" dist="50800" dir="5400000" sx="99000" sy="99000" algn="ctr" rotWithShape="0">
              <a:srgbClr val="000000">
                <a:alpha val="34000"/>
              </a:srgbClr>
            </a:outerShdw>
          </a:effectLst>
        </p:spPr>
      </p:pic>
      <p:sp>
        <p:nvSpPr>
          <p:cNvPr id="77" name="TextBox 76"/>
          <p:cNvSpPr txBox="1"/>
          <p:nvPr/>
        </p:nvSpPr>
        <p:spPr>
          <a:xfrm>
            <a:off x="6731687" y="1122698"/>
            <a:ext cx="33826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유저들과</a:t>
            </a:r>
            <a:endParaRPr lang="en-US" altLang="ko-KR" sz="3200" b="1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피드를</a:t>
            </a:r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공유하세요</a:t>
            </a:r>
            <a:r>
              <a:rPr lang="en-US" altLang="ko-KR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731687" y="2300350"/>
            <a:ext cx="4826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마음에 드는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피드는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좋아요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북마크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공유하고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의견을 담아 댓글을 남겨보세요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1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-158045" y="4046211"/>
            <a:ext cx="8207023" cy="7247467"/>
          </a:xfrm>
          <a:prstGeom prst="ellipse">
            <a:avLst/>
          </a:prstGeom>
          <a:solidFill>
            <a:srgbClr val="4F37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94122" y="7305919"/>
            <a:ext cx="2743200" cy="365125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68" name="Text Placeholder 9"/>
          <p:cNvSpPr txBox="1">
            <a:spLocks/>
          </p:cNvSpPr>
          <p:nvPr/>
        </p:nvSpPr>
        <p:spPr>
          <a:xfrm>
            <a:off x="405082" y="426224"/>
            <a:ext cx="1243096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 </a:t>
            </a:r>
            <a:r>
              <a:rPr lang="ko-KR" altLang="en-US" sz="1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2829" y="705878"/>
            <a:ext cx="1067616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245980" y="2101194"/>
            <a:ext cx="44791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32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피드에</a:t>
            </a:r>
            <a:endParaRPr lang="en-US" altLang="ko-KR" sz="3200" b="1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후기를 남겨보세요</a:t>
            </a:r>
            <a:endParaRPr lang="en-US" altLang="ko-KR" sz="3200" b="1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45980" y="3319924"/>
            <a:ext cx="4362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다녀온 전시회 후기들을 작성해보세요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유저들을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팔로우해서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피드를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소통할 수 있어요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9" y="1209168"/>
            <a:ext cx="2124576" cy="46634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575" y="1339532"/>
            <a:ext cx="2021746" cy="4394149"/>
          </a:xfrm>
          <a:prstGeom prst="rect">
            <a:avLst/>
          </a:prstGeom>
          <a:effectLst>
            <a:outerShdw blurRad="355600" dist="50800" dir="16320000" sx="96000" sy="96000" algn="ctr" rotWithShape="0">
              <a:srgbClr val="000000">
                <a:alpha val="81000"/>
              </a:srgbClr>
            </a:outerShdw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8" y="1061551"/>
            <a:ext cx="2499339" cy="4950111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274" y="1339531"/>
            <a:ext cx="2055145" cy="4394150"/>
          </a:xfrm>
          <a:prstGeom prst="rect">
            <a:avLst/>
          </a:prstGeom>
          <a:effectLst>
            <a:outerShdw blurRad="279400" dist="38100" dir="5400000" algn="t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3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47508" y="1404712"/>
            <a:ext cx="2796848" cy="457955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94122" y="7305919"/>
            <a:ext cx="2743200" cy="365125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68" name="Text Placeholder 9"/>
          <p:cNvSpPr txBox="1">
            <a:spLocks/>
          </p:cNvSpPr>
          <p:nvPr/>
        </p:nvSpPr>
        <p:spPr>
          <a:xfrm>
            <a:off x="405082" y="426224"/>
            <a:ext cx="1243096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en-US" altLang="ko-KR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2829" y="705878"/>
            <a:ext cx="1067616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08" y="2301100"/>
            <a:ext cx="4981751" cy="26754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9" y="2103545"/>
            <a:ext cx="10589040" cy="6428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9468" y="866103"/>
            <a:ext cx="52100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생생한 </a:t>
            </a:r>
            <a:r>
              <a:rPr lang="en-US" altLang="ko-KR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32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피드로</a:t>
            </a:r>
            <a:endParaRPr lang="en-US" altLang="ko-KR" sz="32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방구석 전시회</a:t>
            </a:r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즐겨보세요</a:t>
            </a:r>
            <a:endParaRPr lang="en-US" altLang="ko-KR" sz="3200" b="1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082" y="2880355"/>
            <a:ext cx="2334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벽지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테마를 선택해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방을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재밌게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표현하고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37392" y="2880355"/>
            <a:ext cx="2563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집에서도 생생하게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온 기분을 느껴보세요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20" y="2306063"/>
            <a:ext cx="4994876" cy="26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9"/>
          <p:cNvSpPr txBox="1">
            <a:spLocks/>
          </p:cNvSpPr>
          <p:nvPr/>
        </p:nvSpPr>
        <p:spPr>
          <a:xfrm>
            <a:off x="405082" y="426224"/>
            <a:ext cx="1243096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기능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2829" y="705878"/>
            <a:ext cx="1067616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34907" y="1082911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</a:t>
            </a:r>
            <a:r>
              <a:rPr lang="en-US" altLang="ko-KR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</a:t>
            </a:r>
            <a:r>
              <a:rPr lang="ko-KR" altLang="en-US" sz="3200" b="1" dirty="0" err="1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</a:t>
            </a:r>
            <a:endParaRPr lang="en-US" altLang="ko-KR" sz="3200" b="1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9576" y="1082910"/>
            <a:ext cx="3382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유저와 전시회 검색</a:t>
            </a:r>
            <a:endParaRPr lang="en-US" altLang="ko-KR" sz="3200" b="1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5718" y="3858774"/>
            <a:ext cx="22685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검색어를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확인하고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원하는 키워드를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검색해보세요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84" y="2041623"/>
            <a:ext cx="2603524" cy="554251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241" y="1703215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501" y="2041623"/>
            <a:ext cx="2726541" cy="591252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66" y="1667147"/>
            <a:ext cx="2867810" cy="5679893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46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94122" y="7305919"/>
            <a:ext cx="2743200" cy="365125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68" name="Text Placeholder 9"/>
          <p:cNvSpPr txBox="1">
            <a:spLocks/>
          </p:cNvSpPr>
          <p:nvPr/>
        </p:nvSpPr>
        <p:spPr>
          <a:xfrm>
            <a:off x="405082" y="426224"/>
            <a:ext cx="1243096" cy="27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 센터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2829" y="705878"/>
            <a:ext cx="1067616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025" y="1462555"/>
            <a:ext cx="2223910" cy="490003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73" y="1092416"/>
            <a:ext cx="2703527" cy="5354520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2829" y="1722198"/>
            <a:ext cx="3839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200" b="1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소식을 빠르게</a:t>
            </a:r>
            <a:r>
              <a:rPr lang="en-US" altLang="ko-KR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  <a:p>
            <a:r>
              <a:rPr lang="ko-KR" altLang="en-US" sz="32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 센터</a:t>
            </a:r>
            <a:endParaRPr lang="en-US" altLang="ko-KR" sz="3200" b="1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829" y="3587440"/>
            <a:ext cx="3797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 색다른 전시회 정보를 받아보고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팔로워들의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활동 내역을 알림 받아보세요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676" y="1404093"/>
            <a:ext cx="2224818" cy="499334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57" y="1042915"/>
            <a:ext cx="2703527" cy="5354520"/>
          </a:xfrm>
          <a:prstGeom prst="rect">
            <a:avLst/>
          </a:prstGeom>
          <a:ln>
            <a:noFill/>
          </a:ln>
          <a:effectLst>
            <a:outerShdw blurRad="292100" dist="139700" dir="2700000" sx="99000" sy="99000" algn="tl" rotWithShape="0">
              <a:srgbClr val="333333">
                <a:alpha val="46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762" y="417691"/>
            <a:ext cx="1546577" cy="1546577"/>
          </a:xfrm>
          <a:prstGeom prst="rect">
            <a:avLst/>
          </a:prstGeom>
          <a:effectLst>
            <a:outerShdw blurRad="457200" dist="38100" dir="5400000" sx="89000" sy="89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/>
          <p:cNvGrpSpPr/>
          <p:nvPr/>
        </p:nvGrpSpPr>
        <p:grpSpPr>
          <a:xfrm>
            <a:off x="10495051" y="463410"/>
            <a:ext cx="940683" cy="940683"/>
            <a:chOff x="10495051" y="463410"/>
            <a:chExt cx="940683" cy="940683"/>
          </a:xfrm>
        </p:grpSpPr>
        <p:sp>
          <p:nvSpPr>
            <p:cNvPr id="3" name="타원 2"/>
            <p:cNvSpPr/>
            <p:nvPr/>
          </p:nvSpPr>
          <p:spPr>
            <a:xfrm>
              <a:off x="10495051" y="463410"/>
              <a:ext cx="940683" cy="940683"/>
            </a:xfrm>
            <a:prstGeom prst="ellipse">
              <a:avLst/>
            </a:prstGeom>
            <a:solidFill>
              <a:srgbClr val="D608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551494" y="702918"/>
              <a:ext cx="881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1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32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0196"/>
            <a:ext cx="12185113" cy="812259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5959"/>
            <a:ext cx="12192000" cy="6858000"/>
          </a:xfrm>
          <a:prstGeom prst="rect">
            <a:avLst/>
          </a:prstGeom>
          <a:solidFill>
            <a:srgbClr val="38375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4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1133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시연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8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37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6980" y="2638458"/>
            <a:ext cx="3848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476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3753">
              <a:alpha val="6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082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1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225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기획 의도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3651260" y="1335647"/>
            <a:ext cx="48894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4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대가</a:t>
            </a:r>
            <a:r>
              <a:rPr lang="en-US" altLang="ko-KR" sz="4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800" b="1" dirty="0" smtClean="0">
                <a:solidFill>
                  <a:srgbClr val="CFC8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문화생활</a:t>
            </a:r>
            <a:r>
              <a:rPr lang="ko-KR" altLang="en-US" sz="4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sz="48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즐기는</a:t>
            </a:r>
            <a:r>
              <a:rPr lang="en-US" altLang="ko-KR" sz="4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방법</a:t>
            </a:r>
            <a:r>
              <a:rPr lang="en-US" altLang="ko-KR" sz="48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454" y="3176869"/>
            <a:ext cx="3263256" cy="19029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00" y="3176869"/>
            <a:ext cx="3786785" cy="19029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9741" y="5223686"/>
            <a:ext cx="2339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문화생활 자주 참여하기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위해 노력해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1063" y="5351377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문화생활을 위해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연봉을 포기하는 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81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7826023" y="5290370"/>
            <a:ext cx="1430866" cy="340216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81521" y="5309377"/>
            <a:ext cx="937414" cy="332498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39676" y="4896792"/>
            <a:ext cx="708597" cy="302336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988842" y="4887309"/>
            <a:ext cx="10091519" cy="12375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대가 가장 친숙하게 느끼는 문화생활은 </a:t>
            </a:r>
            <a:r>
              <a:rPr lang="ko-KR" altLang="en-US" sz="1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취향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맞게 꾸며진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 공간을 감상하고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감상 후기는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사진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대신 하는 것이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대들의 전시회 </a:t>
            </a:r>
            <a:r>
              <a:rPr lang="ko-KR" alt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관람법입니다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05083" y="426224"/>
            <a:ext cx="1225348" cy="11169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dist">
              <a:lnSpc>
                <a:spcPts val="1500"/>
              </a:lnSpc>
              <a:buNone/>
            </a:pPr>
            <a:r>
              <a:rPr 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Research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62" y="1475341"/>
            <a:ext cx="3029569" cy="1985701"/>
          </a:xfrm>
          <a:prstGeom prst="rect">
            <a:avLst/>
          </a:prstGeom>
        </p:spPr>
      </p:pic>
      <p:sp>
        <p:nvSpPr>
          <p:cNvPr id="31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345561" y="1137936"/>
            <a:ext cx="2426405" cy="31714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친숙하게 느끼는 문화생활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1017757" y="3864607"/>
            <a:ext cx="2970174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가장 선호하는 문화생활은  전시회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753566" y="1117681"/>
            <a:ext cx="2752579" cy="24860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전시회에서 찍은 사진 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경험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4677082" y="3784122"/>
            <a:ext cx="294195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인증은 전시회를 즐기는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중요한 방법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195" y="1536992"/>
            <a:ext cx="2107319" cy="19763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094" y="1455085"/>
            <a:ext cx="3751422" cy="2319582"/>
          </a:xfrm>
          <a:prstGeom prst="rect">
            <a:avLst/>
          </a:prstGeom>
        </p:spPr>
      </p:pic>
      <p:sp>
        <p:nvSpPr>
          <p:cNvPr id="1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54508" y="1117682"/>
            <a:ext cx="2768247" cy="24860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관람 시 큰 비중을 두는 것</a:t>
            </a:r>
            <a:endParaRPr 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467655" y="3784122"/>
            <a:ext cx="2941951" cy="36365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 선택 시 가장 중요한 것은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취향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일치하는 지</a:t>
            </a:r>
            <a:endParaRPr lang="en-US" sz="1600" b="1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1541" y="705878"/>
            <a:ext cx="1038578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7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" y="-1322963"/>
            <a:ext cx="12192000" cy="854467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41" y="0"/>
            <a:ext cx="12192000" cy="6858000"/>
          </a:xfrm>
          <a:prstGeom prst="rect">
            <a:avLst/>
          </a:prstGeom>
          <a:solidFill>
            <a:srgbClr val="383753">
              <a:alpha val="65000"/>
            </a:srgbClr>
          </a:solidFill>
          <a:ln>
            <a:solidFill>
              <a:schemeClr val="accent1">
                <a:shade val="50000"/>
                <a:alpha val="9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6330-587E-41B1-A594-C15632256760}"/>
              </a:ext>
            </a:extLst>
          </p:cNvPr>
          <p:cNvSpPr txBox="1"/>
          <p:nvPr/>
        </p:nvSpPr>
        <p:spPr>
          <a:xfrm>
            <a:off x="1436605" y="1694107"/>
            <a:ext cx="112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Part </a:t>
            </a:r>
            <a:r>
              <a:rPr lang="en-US" altLang="ko-KR" sz="2400" dirty="0" smtClean="0">
                <a:solidFill>
                  <a:schemeClr val="bg1"/>
                </a:solidFill>
              </a:rPr>
              <a:t>2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D412F-9203-47DE-AA7A-8C9FC29EDE6D}"/>
              </a:ext>
            </a:extLst>
          </p:cNvPr>
          <p:cNvSpPr txBox="1"/>
          <p:nvPr/>
        </p:nvSpPr>
        <p:spPr>
          <a:xfrm>
            <a:off x="1436605" y="2155772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 smtClean="0">
                <a:solidFill>
                  <a:schemeClr val="bg1"/>
                </a:solidFill>
                <a:latin typeface="+mn-ea"/>
              </a:rPr>
              <a:t>서비스 소개</a:t>
            </a:r>
            <a:endParaRPr lang="ko-KR" altLang="en-US" sz="4000" spc="-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1E9C90-2195-49B9-BF42-29AE2F913C86}"/>
              </a:ext>
            </a:extLst>
          </p:cNvPr>
          <p:cNvCxnSpPr>
            <a:cxnSpLocks/>
          </p:cNvCxnSpPr>
          <p:nvPr/>
        </p:nvCxnSpPr>
        <p:spPr>
          <a:xfrm>
            <a:off x="513699" y="1540042"/>
            <a:ext cx="92290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79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 txBox="1">
            <a:spLocks/>
          </p:cNvSpPr>
          <p:nvPr/>
        </p:nvSpPr>
        <p:spPr>
          <a:xfrm>
            <a:off x="405082" y="426224"/>
            <a:ext cx="2304251" cy="19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 &amp; Solution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1541" y="705878"/>
            <a:ext cx="2117481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170560"/>
              </p:ext>
            </p:extLst>
          </p:nvPr>
        </p:nvGraphicFramePr>
        <p:xfrm>
          <a:off x="1195593" y="2915079"/>
          <a:ext cx="770973" cy="926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" name="Image" r:id="rId4" imgW="4647600" imgH="5587200" progId="Photoshop.Image.22">
                  <p:embed/>
                </p:oleObj>
              </mc:Choice>
              <mc:Fallback>
                <p:oleObj name="Image" r:id="rId4" imgW="4647600" imgH="558720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5593" y="2915079"/>
                        <a:ext cx="770973" cy="926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96932"/>
              </p:ext>
            </p:extLst>
          </p:nvPr>
        </p:nvGraphicFramePr>
        <p:xfrm>
          <a:off x="1114250" y="1164812"/>
          <a:ext cx="897099" cy="960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" name="Image" r:id="rId6" imgW="5409360" imgH="5790240" progId="Photoshop.Image.22">
                  <p:embed/>
                </p:oleObj>
              </mc:Choice>
              <mc:Fallback>
                <p:oleObj name="Image" r:id="rId6" imgW="5409360" imgH="579024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4250" y="1164812"/>
                        <a:ext cx="897099" cy="960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585638"/>
              </p:ext>
            </p:extLst>
          </p:nvPr>
        </p:nvGraphicFramePr>
        <p:xfrm>
          <a:off x="1169475" y="4620922"/>
          <a:ext cx="924746" cy="110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" name="Image" r:id="rId8" imgW="5574600" imgH="6653880" progId="Photoshop.Image.22">
                  <p:embed/>
                </p:oleObj>
              </mc:Choice>
              <mc:Fallback>
                <p:oleObj name="Image" r:id="rId8" imgW="5574600" imgH="6653880" progId="Photoshop.Image.2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69475" y="4620922"/>
                        <a:ext cx="924746" cy="1103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모서리가 둥근 사각형 설명선 28"/>
          <p:cNvSpPr/>
          <p:nvPr/>
        </p:nvSpPr>
        <p:spPr>
          <a:xfrm>
            <a:off x="2562576" y="1127321"/>
            <a:ext cx="2980267" cy="906573"/>
          </a:xfrm>
          <a:prstGeom prst="wedgeRoundRectCallout">
            <a:avLst>
              <a:gd name="adj1" fmla="val -64300"/>
              <a:gd name="adj2" fmla="val 900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65100" dist="76200" dir="1980000" sx="99000" sy="99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" name="Text Placeholder 9"/>
          <p:cNvSpPr txBox="1">
            <a:spLocks/>
          </p:cNvSpPr>
          <p:nvPr/>
        </p:nvSpPr>
        <p:spPr>
          <a:xfrm>
            <a:off x="2765219" y="1338699"/>
            <a:ext cx="2574979" cy="48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취향에 맞는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전시회만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골라서 보고 싶어요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2619019" y="2904359"/>
            <a:ext cx="2980267" cy="906573"/>
          </a:xfrm>
          <a:prstGeom prst="wedgeRoundRectCallout">
            <a:avLst>
              <a:gd name="adj1" fmla="val -64300"/>
              <a:gd name="adj2" fmla="val 900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65100" dist="76200" dir="1980000" sx="99000" sy="99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 Placeholder 9"/>
          <p:cNvSpPr txBox="1">
            <a:spLocks/>
          </p:cNvSpPr>
          <p:nvPr/>
        </p:nvSpPr>
        <p:spPr>
          <a:xfrm>
            <a:off x="2784655" y="3115737"/>
            <a:ext cx="2674910" cy="48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나와 미술 관심사가</a:t>
            </a:r>
            <a:r>
              <a:rPr lang="en-US" altLang="ko-KR" sz="16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비슷한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사람들과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소통하고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싶어요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631977" y="4780688"/>
            <a:ext cx="2980267" cy="906573"/>
          </a:xfrm>
          <a:prstGeom prst="wedgeRoundRectCallout">
            <a:avLst>
              <a:gd name="adj1" fmla="val -64300"/>
              <a:gd name="adj2" fmla="val 9000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65100" dist="76200" dir="1980000" sx="99000" sy="99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Text Placeholder 9"/>
          <p:cNvSpPr txBox="1">
            <a:spLocks/>
          </p:cNvSpPr>
          <p:nvPr/>
        </p:nvSpPr>
        <p:spPr>
          <a:xfrm>
            <a:off x="2940751" y="4930781"/>
            <a:ext cx="2336802" cy="48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600" b="1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 전시회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못해서 아쉬워요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모서리가 둥근 사각형 설명선 39"/>
          <p:cNvSpPr/>
          <p:nvPr/>
        </p:nvSpPr>
        <p:spPr>
          <a:xfrm rot="10800000">
            <a:off x="6242754" y="1805581"/>
            <a:ext cx="4260995" cy="906573"/>
          </a:xfrm>
          <a:prstGeom prst="wedgeRoundRectCallout">
            <a:avLst>
              <a:gd name="adj1" fmla="val -56277"/>
              <a:gd name="adj2" fmla="val -23377"/>
              <a:gd name="adj3" fmla="val 16667"/>
            </a:avLst>
          </a:prstGeom>
          <a:solidFill>
            <a:srgbClr val="4F37B3"/>
          </a:solidFill>
          <a:ln>
            <a:noFill/>
          </a:ln>
          <a:effectLst>
            <a:outerShdw blurRad="165100" dist="76200" dir="1980000" sx="99000" sy="99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Text Placeholder 9"/>
          <p:cNvSpPr txBox="1">
            <a:spLocks/>
          </p:cNvSpPr>
          <p:nvPr/>
        </p:nvSpPr>
        <p:spPr>
          <a:xfrm>
            <a:off x="6479821" y="1958789"/>
            <a:ext cx="3725335" cy="424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관심있는 전시회 태그들만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모아서 알려드려요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 Placeholder 9"/>
          <p:cNvSpPr txBox="1">
            <a:spLocks/>
          </p:cNvSpPr>
          <p:nvPr/>
        </p:nvSpPr>
        <p:spPr>
          <a:xfrm>
            <a:off x="6953397" y="3976917"/>
            <a:ext cx="2574979" cy="48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곳곳에 열리는 전시회를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한눈에 모아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보고싶어요</a:t>
            </a:r>
            <a:endParaRPr 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 Placeholder 9"/>
          <p:cNvSpPr txBox="1">
            <a:spLocks/>
          </p:cNvSpPr>
          <p:nvPr/>
        </p:nvSpPr>
        <p:spPr>
          <a:xfrm>
            <a:off x="6953397" y="5689658"/>
            <a:ext cx="2574979" cy="48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곳곳에 열리는 전시회를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한눈에 모아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보고싶어요</a:t>
            </a:r>
            <a:endParaRPr 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모서리가 둥근 사각형 설명선 55"/>
          <p:cNvSpPr/>
          <p:nvPr/>
        </p:nvSpPr>
        <p:spPr>
          <a:xfrm rot="10800000">
            <a:off x="6242755" y="3525298"/>
            <a:ext cx="4260995" cy="906573"/>
          </a:xfrm>
          <a:prstGeom prst="wedgeRoundRectCallout">
            <a:avLst>
              <a:gd name="adj1" fmla="val -56277"/>
              <a:gd name="adj2" fmla="val -23377"/>
              <a:gd name="adj3" fmla="val 16667"/>
            </a:avLst>
          </a:prstGeom>
          <a:solidFill>
            <a:srgbClr val="4F37B3"/>
          </a:solidFill>
          <a:ln>
            <a:noFill/>
          </a:ln>
          <a:effectLst>
            <a:outerShdw blurRad="165100" dist="76200" dir="1980000" sx="99000" sy="99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모서리가 둥근 사각형 설명선 56"/>
          <p:cNvSpPr/>
          <p:nvPr/>
        </p:nvSpPr>
        <p:spPr>
          <a:xfrm rot="10800000">
            <a:off x="6251739" y="5340637"/>
            <a:ext cx="4260995" cy="906573"/>
          </a:xfrm>
          <a:prstGeom prst="wedgeRoundRectCallout">
            <a:avLst>
              <a:gd name="adj1" fmla="val -56277"/>
              <a:gd name="adj2" fmla="val -23377"/>
              <a:gd name="adj3" fmla="val 16667"/>
            </a:avLst>
          </a:prstGeom>
          <a:solidFill>
            <a:srgbClr val="4F37B3"/>
          </a:solidFill>
          <a:ln>
            <a:noFill/>
          </a:ln>
          <a:effectLst>
            <a:outerShdw blurRad="165100" dist="76200" dir="1980000" sx="99000" sy="99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Text Placeholder 9"/>
          <p:cNvSpPr txBox="1">
            <a:spLocks/>
          </p:cNvSpPr>
          <p:nvPr/>
        </p:nvSpPr>
        <p:spPr>
          <a:xfrm>
            <a:off x="6479821" y="5484620"/>
            <a:ext cx="3838223" cy="48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전시회와 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피드를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활용해 집에서도 전시회에 온 기분을 느껴보세요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 Placeholder 9"/>
          <p:cNvSpPr txBox="1">
            <a:spLocks/>
          </p:cNvSpPr>
          <p:nvPr/>
        </p:nvSpPr>
        <p:spPr>
          <a:xfrm>
            <a:off x="6242755" y="5518150"/>
            <a:ext cx="4075289" cy="48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Placeholder 9"/>
          <p:cNvSpPr txBox="1">
            <a:spLocks/>
          </p:cNvSpPr>
          <p:nvPr/>
        </p:nvSpPr>
        <p:spPr>
          <a:xfrm>
            <a:off x="6479821" y="3664071"/>
            <a:ext cx="3838223" cy="48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유저들이 꾸민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피드를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감상하고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스타일의 유저를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팔로우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해보세요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0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/>
      <p:bldP spid="37" grpId="0" animBg="1"/>
      <p:bldP spid="36" grpId="0"/>
      <p:bldP spid="38" grpId="0" animBg="1"/>
      <p:bldP spid="34" grpId="0"/>
      <p:bldP spid="40" grpId="0" animBg="1"/>
      <p:bldP spid="43" grpId="0"/>
      <p:bldP spid="49" grpId="0"/>
      <p:bldP spid="51" grpId="0"/>
      <p:bldP spid="56" grpId="0" animBg="1"/>
      <p:bldP spid="57" grpId="0" animBg="1"/>
      <p:bldP spid="58" grpId="0"/>
      <p:bldP spid="59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5" y="0"/>
            <a:ext cx="11339145" cy="689561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5082" y="1042846"/>
            <a:ext cx="2770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 smtClean="0">
                <a:solidFill>
                  <a:srgbClr val="CFC8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Artmate</a:t>
            </a:r>
            <a:endParaRPr lang="ko-KR" altLang="en-US" sz="5400" b="1" dirty="0">
              <a:solidFill>
                <a:srgbClr val="CFC8E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 smtClean="0"/>
          </a:p>
        </p:txBody>
      </p:sp>
      <p:grpSp>
        <p:nvGrpSpPr>
          <p:cNvPr id="17" name="그룹 16"/>
          <p:cNvGrpSpPr/>
          <p:nvPr/>
        </p:nvGrpSpPr>
        <p:grpSpPr>
          <a:xfrm>
            <a:off x="6434132" y="1042846"/>
            <a:ext cx="3851591" cy="1015663"/>
            <a:chOff x="6434132" y="738900"/>
            <a:chExt cx="3851591" cy="1015663"/>
          </a:xfrm>
        </p:grpSpPr>
        <p:sp>
          <p:nvSpPr>
            <p:cNvPr id="2" name="TextBox 1"/>
            <p:cNvSpPr txBox="1"/>
            <p:nvPr/>
          </p:nvSpPr>
          <p:spPr>
            <a:xfrm>
              <a:off x="6434132" y="738900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4F37B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en-US" sz="60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93347" y="764561"/>
              <a:ext cx="2592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맞춤형 </a:t>
              </a:r>
              <a:r>
                <a:rPr lang="ko-KR" altLang="en-US" sz="2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전시정보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93347" y="1164671"/>
              <a:ext cx="25314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선택한 관심분야에 맞는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 정보를 추천해드립니다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434132" y="3691659"/>
            <a:ext cx="4736449" cy="1015663"/>
            <a:chOff x="6434132" y="2057460"/>
            <a:chExt cx="4736449" cy="1015663"/>
          </a:xfrm>
        </p:grpSpPr>
        <p:sp>
          <p:nvSpPr>
            <p:cNvPr id="22" name="TextBox 21"/>
            <p:cNvSpPr txBox="1"/>
            <p:nvPr/>
          </p:nvSpPr>
          <p:spPr>
            <a:xfrm>
              <a:off x="6434132" y="2057460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4F37B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en-US" sz="60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93347" y="2083121"/>
              <a:ext cx="2076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북마크</a:t>
              </a:r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스크랩북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93347" y="2483231"/>
              <a:ext cx="34772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관심 있는 전시회나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피드들은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책갈피해서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모아 관리할 수 있어요 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434132" y="2356959"/>
            <a:ext cx="3776251" cy="1015663"/>
            <a:chOff x="6434132" y="2057460"/>
            <a:chExt cx="3776251" cy="1015663"/>
          </a:xfrm>
        </p:grpSpPr>
        <p:sp>
          <p:nvSpPr>
            <p:cNvPr id="28" name="TextBox 27"/>
            <p:cNvSpPr txBox="1"/>
            <p:nvPr/>
          </p:nvSpPr>
          <p:spPr>
            <a:xfrm>
              <a:off x="6434132" y="2057460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4F37B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en-US" sz="60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693347" y="2083121"/>
              <a:ext cx="23920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전시회 </a:t>
              </a:r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커뮤니티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93347" y="2483231"/>
              <a:ext cx="25170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직접 다녀온 전시회 후기들을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사용자들과 공유해보세요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432212" y="5103618"/>
            <a:ext cx="4685153" cy="1015663"/>
            <a:chOff x="6434132" y="2057460"/>
            <a:chExt cx="4685153" cy="1015663"/>
          </a:xfrm>
        </p:grpSpPr>
        <p:sp>
          <p:nvSpPr>
            <p:cNvPr id="32" name="TextBox 31"/>
            <p:cNvSpPr txBox="1"/>
            <p:nvPr/>
          </p:nvSpPr>
          <p:spPr>
            <a:xfrm>
              <a:off x="6434132" y="2057460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4F37B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en-US" sz="6000" b="1" dirty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93347" y="2083121"/>
              <a:ext cx="2008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나만의 </a:t>
              </a:r>
              <a:r>
                <a:rPr lang="en-US" altLang="ko-KR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2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전시회</a:t>
              </a:r>
              <a:endPara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93347" y="2483231"/>
              <a:ext cx="34259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내가 올린 </a:t>
              </a:r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피드들을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전시회로 감상해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생동감 넘치는 기분을 느껴보세요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 Placeholder 9"/>
          <p:cNvSpPr txBox="1">
            <a:spLocks/>
          </p:cNvSpPr>
          <p:nvPr/>
        </p:nvSpPr>
        <p:spPr>
          <a:xfrm>
            <a:off x="405082" y="426225"/>
            <a:ext cx="1570474" cy="160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ts val="1500"/>
              </a:lnSpc>
              <a:buFont typeface="Arial" panose="020B0604020202020204" pitchFamily="34" charset="0"/>
              <a:buNone/>
            </a:pPr>
            <a:r>
              <a:rPr lang="ko-KR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강점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01540" y="705878"/>
            <a:ext cx="1474015" cy="45719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46641" y="1468617"/>
            <a:ext cx="1709070" cy="128339"/>
          </a:xfrm>
          <a:prstGeom prst="rect">
            <a:avLst/>
          </a:prstGeom>
          <a:solidFill>
            <a:srgbClr val="CFC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FC8E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55" y="2255995"/>
            <a:ext cx="2706439" cy="52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7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F4FC1D-BF21-4AB3-B508-A8DFD3569C7C}"/>
              </a:ext>
            </a:extLst>
          </p:cNvPr>
          <p:cNvSpPr txBox="1"/>
          <p:nvPr/>
        </p:nvSpPr>
        <p:spPr>
          <a:xfrm>
            <a:off x="7724589" y="740290"/>
            <a:ext cx="31710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3200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취향</a:t>
            </a:r>
            <a:r>
              <a:rPr lang="en-US" altLang="ko-KR" sz="3200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3200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기반으로</a:t>
            </a:r>
            <a:endParaRPr lang="en-US" altLang="ko-KR" sz="3200" spc="-150" dirty="0" smtClean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 전시 정보 추천</a:t>
            </a:r>
            <a:endParaRPr lang="ko-KR" altLang="en-US" sz="3200" spc="-15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4D183-6B70-4974-BE7C-DC7E35AA9F09}"/>
              </a:ext>
            </a:extLst>
          </p:cNvPr>
          <p:cNvSpPr txBox="1"/>
          <p:nvPr/>
        </p:nvSpPr>
        <p:spPr>
          <a:xfrm>
            <a:off x="6000026" y="2758889"/>
            <a:ext cx="16562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-150" dirty="0" smtClean="0">
                <a:solidFill>
                  <a:srgbClr val="4F37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</a:t>
            </a:r>
            <a:endParaRPr lang="ko-KR" altLang="en-US" sz="8800" b="1" spc="-15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8CDF40-98C4-4448-B94A-655387F17874}"/>
              </a:ext>
            </a:extLst>
          </p:cNvPr>
          <p:cNvSpPr/>
          <p:nvPr/>
        </p:nvSpPr>
        <p:spPr>
          <a:xfrm>
            <a:off x="-1" y="-104171"/>
            <a:ext cx="6096000" cy="6965110"/>
          </a:xfrm>
          <a:prstGeom prst="rect">
            <a:avLst/>
          </a:prstGeom>
          <a:solidFill>
            <a:srgbClr val="4F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30" y="-401460"/>
            <a:ext cx="2245980" cy="486329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44488" y="-655412"/>
            <a:ext cx="3065263" cy="6492402"/>
            <a:chOff x="1599051" y="-572216"/>
            <a:chExt cx="3065263" cy="64885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7D7858-2531-41AB-A09A-C06C21E0E888}"/>
                </a:ext>
              </a:extLst>
            </p:cNvPr>
            <p:cNvSpPr txBox="1"/>
            <p:nvPr/>
          </p:nvSpPr>
          <p:spPr>
            <a:xfrm>
              <a:off x="1599051" y="4839066"/>
              <a:ext cx="306526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‘SNS’ </a:t>
              </a:r>
              <a:r>
                <a:rPr lang="ko-KR" altLang="en-US" sz="3200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인증을 통한</a:t>
              </a:r>
              <a:endParaRPr lang="en-US" altLang="ko-KR" sz="32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3200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전시회 커뮤니티</a:t>
              </a:r>
              <a:endParaRPr lang="ko-KR" altLang="en-US" sz="32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ABEFF0A-5C82-488D-A2FB-3A07AC683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374" y="-572216"/>
              <a:ext cx="2616219" cy="51816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E44D183-6B70-4974-BE7C-DC7E35AA9F09}"/>
              </a:ext>
            </a:extLst>
          </p:cNvPr>
          <p:cNvSpPr txBox="1"/>
          <p:nvPr/>
        </p:nvSpPr>
        <p:spPr>
          <a:xfrm>
            <a:off x="4737370" y="2775652"/>
            <a:ext cx="1510349" cy="1447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</a:t>
            </a:r>
            <a:endParaRPr lang="ko-KR" altLang="en-US" sz="8800" b="1" spc="-150" dirty="0">
              <a:solidFill>
                <a:srgbClr val="4F37B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956" y="2601471"/>
            <a:ext cx="2284325" cy="494632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ABEFF0A-5C82-488D-A2FB-3A07AC6834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11" y="2366196"/>
            <a:ext cx="261621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7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2" grpId="0" animBg="1"/>
      <p:bldP spid="1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1165</Words>
  <Application>Microsoft Office PowerPoint</Application>
  <PresentationFormat>와이드스크린</PresentationFormat>
  <Paragraphs>257</Paragraphs>
  <Slides>26</Slides>
  <Notes>26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맑은 고딕</vt:lpstr>
      <vt:lpstr>helvetica</vt:lpstr>
      <vt:lpstr>Lato</vt:lpstr>
      <vt:lpstr>나눔스퀘어 Bold</vt:lpstr>
      <vt:lpstr>Arial</vt:lpstr>
      <vt:lpstr>Open Sans Extrabold</vt:lpstr>
      <vt:lpstr>Open Sans</vt:lpstr>
      <vt:lpstr>나눔바른고딕</vt:lpstr>
      <vt:lpstr>나눔바른고딕 Light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341</cp:revision>
  <dcterms:created xsi:type="dcterms:W3CDTF">2021-01-27T04:58:11Z</dcterms:created>
  <dcterms:modified xsi:type="dcterms:W3CDTF">2021-02-18T14:49:05Z</dcterms:modified>
</cp:coreProperties>
</file>